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</p:sldIdLst>
  <p:sldSz cx="1260157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6" y="-180"/>
      </p:cViewPr>
      <p:guideLst>
        <p:guide orient="horz" pos="2160"/>
        <p:guide pos="39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611345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45118" y="1752602"/>
            <a:ext cx="10711339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45118" y="3611607"/>
            <a:ext cx="10711339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5188" y="4953000"/>
            <a:ext cx="12606764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C75E890-CA26-4736-AE52-9C501297884D}" type="datetimeFigureOut">
              <a:rPr lang="en-US" smtClean="0"/>
              <a:pPr/>
              <a:t>2/3/2010</a:t>
            </a:fld>
            <a:endParaRPr lang="en-Z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Z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E73E6DF-B3D3-48A8-B7AF-1F0FCB25154B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0079" y="1481330"/>
            <a:ext cx="11341418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75E890-CA26-4736-AE52-9C501297884D}" type="datetimeFigureOut">
              <a:rPr lang="en-US" smtClean="0"/>
              <a:pPr/>
              <a:t>2/3/2010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73E6DF-B3D3-48A8-B7AF-1F0FCB25154B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1905" y="274641"/>
            <a:ext cx="2449576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0079" y="274641"/>
            <a:ext cx="8716089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75E890-CA26-4736-AE52-9C501297884D}" type="datetimeFigureOut">
              <a:rPr lang="en-US" smtClean="0"/>
              <a:pPr/>
              <a:t>2/3/2010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73E6DF-B3D3-48A8-B7AF-1F0FCB25154B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75E890-CA26-4736-AE52-9C501297884D}" type="datetimeFigureOut">
              <a:rPr lang="en-US" smtClean="0"/>
              <a:pPr/>
              <a:t>2/3/2010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73E6DF-B3D3-48A8-B7AF-1F0FCB25154B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5524" y="1059712"/>
            <a:ext cx="10711339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5989" y="2931712"/>
            <a:ext cx="6300788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75E890-CA26-4736-AE52-9C501297884D}" type="datetimeFigureOut">
              <a:rPr lang="en-US" smtClean="0"/>
              <a:pPr/>
              <a:t>2/3/2010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73E6DF-B3D3-48A8-B7AF-1F0FCB25154B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7" name="Chevron 6"/>
          <p:cNvSpPr/>
          <p:nvPr/>
        </p:nvSpPr>
        <p:spPr>
          <a:xfrm>
            <a:off x="5011799" y="3005472"/>
            <a:ext cx="25203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754895" y="3005472"/>
            <a:ext cx="25203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0079" y="1481329"/>
            <a:ext cx="55656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5800" y="1481329"/>
            <a:ext cx="55656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75E890-CA26-4736-AE52-9C501297884D}" type="datetimeFigureOut">
              <a:rPr lang="en-US" smtClean="0"/>
              <a:pPr/>
              <a:t>2/3/2010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73E6DF-B3D3-48A8-B7AF-1F0FCB25154B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79" y="273050"/>
            <a:ext cx="11341418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9" y="5410200"/>
            <a:ext cx="5567884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401427" y="5410200"/>
            <a:ext cx="5570071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30079" y="1444295"/>
            <a:ext cx="5567884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01426" y="1444295"/>
            <a:ext cx="5570071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75E890-CA26-4736-AE52-9C501297884D}" type="datetimeFigureOut">
              <a:rPr lang="en-US" smtClean="0"/>
              <a:pPr/>
              <a:t>2/3/2010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73E6DF-B3D3-48A8-B7AF-1F0FCB25154B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75E890-CA26-4736-AE52-9C501297884D}" type="datetimeFigureOut">
              <a:rPr lang="en-US" smtClean="0"/>
              <a:pPr/>
              <a:t>2/3/2010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73E6DF-B3D3-48A8-B7AF-1F0FCB25154B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75E890-CA26-4736-AE52-9C501297884D}" type="datetimeFigureOut">
              <a:rPr lang="en-US" smtClean="0"/>
              <a:pPr/>
              <a:t>2/3/2010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73E6DF-B3D3-48A8-B7AF-1F0FCB25154B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7" y="4876800"/>
            <a:ext cx="10310823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0761" y="5355102"/>
            <a:ext cx="5477485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60158" y="274320"/>
            <a:ext cx="10308088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270691" y="6407944"/>
            <a:ext cx="2646331" cy="365760"/>
          </a:xfrm>
        </p:spPr>
        <p:txBody>
          <a:bodyPr/>
          <a:lstStyle>
            <a:extLst/>
          </a:lstStyle>
          <a:p>
            <a:fld id="{4C75E890-CA26-4736-AE52-9C501297884D}" type="datetimeFigureOut">
              <a:rPr lang="en-US" smtClean="0"/>
              <a:pPr/>
              <a:t>2/3/2010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73E6DF-B3D3-48A8-B7AF-1F0FCB25154B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72760" y="5443402"/>
            <a:ext cx="9871234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5040" y="189968"/>
            <a:ext cx="11971496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C75E890-CA26-4736-AE52-9C501297884D}" type="datetimeFigureOut">
              <a:rPr lang="en-US" smtClean="0"/>
              <a:pPr/>
              <a:t>2/3/2010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36288" y="6407945"/>
            <a:ext cx="323953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E73E6DF-B3D3-48A8-B7AF-1F0FCB25154B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039" y="4865122"/>
            <a:ext cx="11128955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88061" y="5944936"/>
            <a:ext cx="6808797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69379" y="5939011"/>
            <a:ext cx="5085903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327" y="5791253"/>
            <a:ext cx="46888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729" y="5787739"/>
            <a:ext cx="4693217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940229" y="4988440"/>
            <a:ext cx="25203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683325" y="4988440"/>
            <a:ext cx="25203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88061" y="5944936"/>
            <a:ext cx="6808797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69379" y="5939011"/>
            <a:ext cx="5085903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327" y="5791253"/>
            <a:ext cx="46888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729" y="5787739"/>
            <a:ext cx="4693217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30079" y="274638"/>
            <a:ext cx="11341418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30079" y="1481329"/>
            <a:ext cx="11341418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9270691" y="6407944"/>
            <a:ext cx="2646331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C75E890-CA26-4736-AE52-9C501297884D}" type="datetimeFigureOut">
              <a:rPr lang="en-US" smtClean="0"/>
              <a:pPr/>
              <a:t>2/3/2010</a:t>
            </a:fld>
            <a:endParaRPr lang="en-Z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6036288" y="6407945"/>
            <a:ext cx="323953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Z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917022" y="6407945"/>
            <a:ext cx="50406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E73E6DF-B3D3-48A8-B7AF-1F0FCB25154B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The Merchant of Venice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dirty="0" smtClean="0"/>
              <a:t>Act 1</a:t>
            </a:r>
            <a:endParaRPr lang="en-Z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Female Millionaire entertains strange suitors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dirty="0" smtClean="0"/>
              <a:t>Act 1, Scene 2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5400" dirty="0" smtClean="0"/>
              <a:t>She is very rich and should be happy.</a:t>
            </a:r>
            <a:endParaRPr lang="en-ZA" sz="5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620713" indent="-620713"/>
            <a:r>
              <a:rPr lang="en-ZA" dirty="0" smtClean="0"/>
              <a:t>1. Why is it strange that Portia should be troubled?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5400" dirty="0" smtClean="0"/>
              <a:t>She can not choose or refuse who must marry.</a:t>
            </a:r>
            <a:endParaRPr lang="en-ZA" sz="5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620713" indent="-620713"/>
            <a:r>
              <a:rPr lang="en-ZA" dirty="0" smtClean="0"/>
              <a:t>2. What predicament does Portia find herself in?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5400" dirty="0" smtClean="0"/>
              <a:t>Whoever chooses the casket with Portia’s picture in it, may marry her.</a:t>
            </a:r>
            <a:endParaRPr lang="en-ZA" sz="5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20713" indent="-620713"/>
            <a:r>
              <a:rPr lang="en-ZA" dirty="0" smtClean="0"/>
              <a:t>3. What did the will of Portia’s father say?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The Prince from Naples</a:t>
            </a:r>
          </a:p>
          <a:p>
            <a:r>
              <a:rPr lang="en-ZA" sz="4000" dirty="0" smtClean="0"/>
              <a:t>Count Palatine</a:t>
            </a:r>
          </a:p>
          <a:p>
            <a:r>
              <a:rPr lang="en-ZA" sz="4000" dirty="0" smtClean="0"/>
              <a:t>Monsieur Le Bon</a:t>
            </a:r>
          </a:p>
          <a:p>
            <a:r>
              <a:rPr lang="en-ZA" sz="4000" dirty="0" smtClean="0"/>
              <a:t>Falconbridge, Baron from England</a:t>
            </a:r>
          </a:p>
          <a:p>
            <a:r>
              <a:rPr lang="en-ZA" sz="4000" dirty="0" smtClean="0"/>
              <a:t>Scottish Lord</a:t>
            </a:r>
          </a:p>
          <a:p>
            <a:r>
              <a:rPr lang="en-ZA" sz="4000" dirty="0" smtClean="0"/>
              <a:t>Duke of Saxony’s nephew</a:t>
            </a:r>
          </a:p>
          <a:p>
            <a:endParaRPr lang="en-ZA" sz="4000" dirty="0" smtClean="0"/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 fontScale="90000"/>
          </a:bodyPr>
          <a:lstStyle/>
          <a:p>
            <a:pPr marL="620713" indent="-620713"/>
            <a:r>
              <a:rPr lang="en-ZA" dirty="0" smtClean="0"/>
              <a:t>4. Name the people who already came to court Portia.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Not one.</a:t>
            </a:r>
          </a:p>
          <a:p>
            <a:endParaRPr lang="en-ZA" sz="4000" dirty="0" smtClean="0"/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 fontScale="90000"/>
          </a:bodyPr>
          <a:lstStyle/>
          <a:p>
            <a:pPr marL="620713" indent="-620713"/>
            <a:r>
              <a:rPr lang="en-ZA" dirty="0" smtClean="0"/>
              <a:t>5. Which suitor made an impression on Portia?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The Prince of </a:t>
            </a:r>
            <a:r>
              <a:rPr lang="en-ZA" sz="4000" dirty="0" err="1" smtClean="0"/>
              <a:t>Marocco</a:t>
            </a:r>
            <a:endParaRPr lang="en-ZA" sz="4000" dirty="0" smtClean="0"/>
          </a:p>
          <a:p>
            <a:endParaRPr lang="en-ZA" sz="4000" dirty="0" smtClean="0"/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/>
          </a:bodyPr>
          <a:lstStyle/>
          <a:p>
            <a:pPr marL="620713" indent="-620713"/>
            <a:r>
              <a:rPr lang="en-ZA" dirty="0" smtClean="0"/>
              <a:t>6. Who was announced at the door?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A horse</a:t>
            </a:r>
          </a:p>
          <a:p>
            <a:endParaRPr lang="en-ZA" sz="4000" dirty="0" smtClean="0"/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 fontScale="90000"/>
          </a:bodyPr>
          <a:lstStyle/>
          <a:p>
            <a:pPr marL="620713" indent="-620713"/>
            <a:r>
              <a:rPr lang="en-ZA" dirty="0" smtClean="0"/>
              <a:t>7. What does Portia compare the Neapolitan Prince with?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The Prince’s mother must have slept with a blacksmith, that is why the prince likes horses.</a:t>
            </a:r>
          </a:p>
          <a:p>
            <a:endParaRPr lang="en-ZA" sz="4000" dirty="0" smtClean="0"/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 fontScale="90000"/>
          </a:bodyPr>
          <a:lstStyle/>
          <a:p>
            <a:pPr marL="620713" indent="-620713"/>
            <a:r>
              <a:rPr lang="en-ZA" dirty="0" smtClean="0"/>
              <a:t>8. What joke does she make about his mother?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Frown</a:t>
            </a:r>
          </a:p>
          <a:p>
            <a:endParaRPr lang="en-ZA" sz="4000" dirty="0" smtClean="0"/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/>
          </a:bodyPr>
          <a:lstStyle/>
          <a:p>
            <a:pPr marL="620713" indent="-620713"/>
            <a:r>
              <a:rPr lang="en-ZA" dirty="0" smtClean="0"/>
              <a:t>9 What does the Count do all the time?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Depression strikes Merchant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He shows no emotion.</a:t>
            </a:r>
          </a:p>
          <a:p>
            <a:endParaRPr lang="en-ZA" sz="4000" dirty="0" smtClean="0"/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/>
          </a:bodyPr>
          <a:lstStyle/>
          <a:p>
            <a:pPr marL="620713" indent="-620713"/>
            <a:r>
              <a:rPr lang="en-ZA" dirty="0" smtClean="0"/>
              <a:t>10. How does he react to funny tales?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He would be crying all the time.</a:t>
            </a:r>
          </a:p>
          <a:p>
            <a:endParaRPr lang="en-ZA" sz="4000" dirty="0" smtClean="0"/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/>
          </a:bodyPr>
          <a:lstStyle/>
          <a:p>
            <a:pPr marL="620713" indent="-620713"/>
            <a:r>
              <a:rPr lang="en-ZA" dirty="0" smtClean="0"/>
              <a:t>11. How will he be when he is old?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He must be a man because God made him a man.</a:t>
            </a:r>
          </a:p>
          <a:p>
            <a:endParaRPr lang="en-ZA" sz="4000" dirty="0" smtClean="0"/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 fontScale="90000"/>
          </a:bodyPr>
          <a:lstStyle/>
          <a:p>
            <a:pPr marL="620713" indent="-620713"/>
            <a:r>
              <a:rPr lang="en-ZA" dirty="0" smtClean="0"/>
              <a:t>12. How does Portia describe Monsieur le Bon?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He has a bigger horse, a bigger frown. He is always better than somebody else.</a:t>
            </a:r>
          </a:p>
          <a:p>
            <a:endParaRPr lang="en-ZA" sz="4000" dirty="0" smtClean="0"/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/>
          </a:bodyPr>
          <a:lstStyle/>
          <a:p>
            <a:pPr marL="620713" indent="-620713"/>
            <a:r>
              <a:rPr lang="en-ZA" dirty="0" smtClean="0"/>
              <a:t>13. How does Monsieur le Bon brag?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It would be as if she married twenty husbands.</a:t>
            </a:r>
          </a:p>
          <a:p>
            <a:endParaRPr lang="en-ZA" sz="4000" dirty="0" smtClean="0"/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/>
          </a:bodyPr>
          <a:lstStyle/>
          <a:p>
            <a:pPr marL="620713" indent="-620713"/>
            <a:r>
              <a:rPr lang="en-ZA" dirty="0" smtClean="0"/>
              <a:t>14. What would happen if she marries him?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He only speaks English, no Italian or Latin.</a:t>
            </a:r>
          </a:p>
          <a:p>
            <a:endParaRPr lang="en-ZA" sz="4000" dirty="0" smtClean="0"/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 fontScale="90000"/>
          </a:bodyPr>
          <a:lstStyle/>
          <a:p>
            <a:pPr marL="620713" indent="-620713"/>
            <a:r>
              <a:rPr lang="en-ZA" dirty="0" smtClean="0"/>
              <a:t>15. Why doesn’t she understand the Baron of England?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He wears strange clothes.</a:t>
            </a:r>
          </a:p>
          <a:p>
            <a:r>
              <a:rPr lang="en-ZA" sz="4000" dirty="0" smtClean="0"/>
              <a:t>His jacket comes from Italy, his tights from France, his cap from Germany and his behaviour from everywhere else.</a:t>
            </a:r>
          </a:p>
          <a:p>
            <a:endParaRPr lang="en-ZA" sz="4000" dirty="0" smtClean="0"/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 fontScale="90000"/>
          </a:bodyPr>
          <a:lstStyle/>
          <a:p>
            <a:pPr marL="620713" indent="-620713"/>
            <a:r>
              <a:rPr lang="en-ZA" dirty="0" smtClean="0"/>
              <a:t>16. How is he dressed? What is funny about his clothes?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He will take revenge on the English.</a:t>
            </a:r>
          </a:p>
          <a:p>
            <a:endParaRPr lang="en-ZA" sz="4000" dirty="0" smtClean="0"/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/>
          </a:bodyPr>
          <a:lstStyle/>
          <a:p>
            <a:pPr marL="620713" indent="-620713"/>
            <a:r>
              <a:rPr lang="en-ZA" dirty="0" smtClean="0"/>
              <a:t>17. How does he feel about the English?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He is sober in the morning but drunk in the evening.</a:t>
            </a:r>
          </a:p>
          <a:p>
            <a:r>
              <a:rPr lang="en-ZA" sz="4000" dirty="0" smtClean="0"/>
              <a:t>When he is sober he is rude and when he is drunk he behaves like a beast.</a:t>
            </a:r>
          </a:p>
          <a:p>
            <a:endParaRPr lang="en-ZA" sz="4000" dirty="0" smtClean="0"/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 fontScale="90000"/>
          </a:bodyPr>
          <a:lstStyle/>
          <a:p>
            <a:pPr marL="620713" indent="-620713"/>
            <a:r>
              <a:rPr lang="en-ZA" dirty="0" smtClean="0"/>
              <a:t>18. What is his drinking habit and how does he behave?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3000 Ducats for a pound of flesh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dirty="0" smtClean="0"/>
              <a:t>Act 1 Scene 3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5400" dirty="0" smtClean="0"/>
              <a:t>He does not know where it comes from.</a:t>
            </a:r>
          </a:p>
          <a:p>
            <a:r>
              <a:rPr lang="en-ZA" sz="5400" dirty="0" smtClean="0"/>
              <a:t>It makes him sad.</a:t>
            </a:r>
            <a:endParaRPr lang="en-ZA" sz="5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1. How does Antonio describe his sadness?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3000 ducats</a:t>
            </a:r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 fontScale="90000"/>
          </a:bodyPr>
          <a:lstStyle/>
          <a:p>
            <a:pPr marL="620713" indent="-620713"/>
            <a:r>
              <a:rPr lang="en-ZA" dirty="0" smtClean="0"/>
              <a:t>1. How much money did </a:t>
            </a:r>
            <a:r>
              <a:rPr lang="en-ZA" dirty="0" err="1" smtClean="0"/>
              <a:t>Bassanio</a:t>
            </a:r>
            <a:r>
              <a:rPr lang="en-ZA" dirty="0" smtClean="0"/>
              <a:t> want to borrow from Shylock?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Antonio will pay the debt.</a:t>
            </a:r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 fontScale="90000"/>
          </a:bodyPr>
          <a:lstStyle/>
          <a:p>
            <a:pPr marL="620713" indent="-620713"/>
            <a:r>
              <a:rPr lang="en-ZA" dirty="0" smtClean="0"/>
              <a:t>2. What insurance did </a:t>
            </a:r>
            <a:r>
              <a:rPr lang="en-ZA" dirty="0" err="1" smtClean="0"/>
              <a:t>Bassanio</a:t>
            </a:r>
            <a:r>
              <a:rPr lang="en-ZA" dirty="0" smtClean="0"/>
              <a:t> give Shylock that he will be paid?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He has ships going to:</a:t>
            </a:r>
          </a:p>
          <a:p>
            <a:pPr lvl="1"/>
            <a:r>
              <a:rPr lang="en-ZA" sz="3600" dirty="0" smtClean="0"/>
              <a:t>India</a:t>
            </a:r>
          </a:p>
          <a:p>
            <a:pPr lvl="1"/>
            <a:r>
              <a:rPr lang="en-ZA" sz="3600" dirty="0" err="1" smtClean="0"/>
              <a:t>Tripolis</a:t>
            </a:r>
            <a:endParaRPr lang="en-ZA" sz="3600" dirty="0" smtClean="0"/>
          </a:p>
          <a:p>
            <a:pPr lvl="1"/>
            <a:r>
              <a:rPr lang="en-ZA" sz="3600" dirty="0" smtClean="0"/>
              <a:t>England</a:t>
            </a:r>
          </a:p>
          <a:p>
            <a:pPr lvl="1"/>
            <a:r>
              <a:rPr lang="en-ZA" sz="3600" dirty="0" smtClean="0"/>
              <a:t>Mexico</a:t>
            </a:r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 fontScale="90000"/>
          </a:bodyPr>
          <a:lstStyle/>
          <a:p>
            <a:pPr marL="620713" indent="-620713"/>
            <a:r>
              <a:rPr lang="en-ZA" dirty="0" smtClean="0"/>
              <a:t>3. How do you know Antonio was very rich? Make a list of all the ‘irons’ he had in the fire.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Shylock is Jewish and does not eat pork.</a:t>
            </a:r>
            <a:endParaRPr lang="en-ZA" sz="3600" dirty="0" smtClean="0"/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 fontScale="90000"/>
          </a:bodyPr>
          <a:lstStyle/>
          <a:p>
            <a:pPr marL="620713" indent="-620713"/>
            <a:r>
              <a:rPr lang="en-ZA" dirty="0" smtClean="0"/>
              <a:t>4. Why would Shylock not eat with Antonio and </a:t>
            </a:r>
            <a:r>
              <a:rPr lang="en-ZA" dirty="0" err="1" smtClean="0"/>
              <a:t>Bassanio</a:t>
            </a:r>
            <a:r>
              <a:rPr lang="en-ZA" dirty="0" smtClean="0"/>
              <a:t>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ZA" sz="4000" dirty="0" smtClean="0"/>
              <a:t>Antonio is a Christian</a:t>
            </a:r>
          </a:p>
          <a:p>
            <a:r>
              <a:rPr lang="en-ZA" sz="4000" dirty="0" smtClean="0"/>
              <a:t>He lends out money without asking interest.</a:t>
            </a:r>
          </a:p>
          <a:p>
            <a:r>
              <a:rPr lang="en-ZA" sz="4000" dirty="0" smtClean="0"/>
              <a:t>Antonio has insulted Shylock.</a:t>
            </a:r>
          </a:p>
          <a:p>
            <a:r>
              <a:rPr lang="en-ZA" sz="4000" dirty="0" smtClean="0"/>
              <a:t>Antonio has spat on Shylock.</a:t>
            </a:r>
          </a:p>
          <a:p>
            <a:r>
              <a:rPr lang="en-ZA" sz="4000" dirty="0" smtClean="0"/>
              <a:t>Antonio has kicked Shylock and called Shylock a dog.</a:t>
            </a:r>
          </a:p>
          <a:p>
            <a:r>
              <a:rPr lang="en-ZA" sz="4000" dirty="0" smtClean="0"/>
              <a:t>Antonio insulted the Jewish race.</a:t>
            </a:r>
            <a:endParaRPr lang="en-ZA" sz="3600" dirty="0" smtClean="0"/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/>
          </a:bodyPr>
          <a:lstStyle/>
          <a:p>
            <a:pPr marL="620713" indent="-620713"/>
            <a:r>
              <a:rPr lang="en-ZA" dirty="0" smtClean="0"/>
              <a:t>5. Why does Shylock hate Antonio?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He wants to help </a:t>
            </a:r>
            <a:r>
              <a:rPr lang="en-ZA" sz="4000" dirty="0" err="1" smtClean="0"/>
              <a:t>Bassanio</a:t>
            </a:r>
            <a:endParaRPr lang="en-ZA" sz="3600" dirty="0" smtClean="0"/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 fontScale="90000"/>
          </a:bodyPr>
          <a:lstStyle/>
          <a:p>
            <a:pPr marL="620713" indent="-620713"/>
            <a:r>
              <a:rPr lang="en-ZA" dirty="0" smtClean="0"/>
              <a:t>6. Why will Antonio borrow money this time?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Antonio is his enemy so if Antonio cannot repay the sum of money Shylock will not pity him when Shylock must punish him to get the money.</a:t>
            </a:r>
            <a:endParaRPr lang="en-ZA" sz="3600" dirty="0" smtClean="0"/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 fontScale="90000"/>
          </a:bodyPr>
          <a:lstStyle/>
          <a:p>
            <a:pPr marL="620713" indent="-620713"/>
            <a:r>
              <a:rPr lang="en-ZA" dirty="0" smtClean="0"/>
              <a:t>7. For which reason does Antonio say must Shylock lend him the money?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Shylock will cut a pound of flesh from Antonio’s body if Antonio can not repay the 3000 ducats in three months’ time. Shylock will ask no interest.</a:t>
            </a:r>
            <a:endParaRPr lang="en-ZA" sz="3600" dirty="0" smtClean="0"/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 fontScale="90000"/>
          </a:bodyPr>
          <a:lstStyle/>
          <a:p>
            <a:pPr marL="620713" indent="-620713"/>
            <a:r>
              <a:rPr lang="en-ZA" dirty="0" smtClean="0"/>
              <a:t>8. Under which conditions will Shylock lend Antonio the money?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dirty="0" smtClean="0"/>
              <a:t>Antonio’s ships will return a month before he has </a:t>
            </a:r>
            <a:r>
              <a:rPr lang="en-ZA" sz="4000" smtClean="0"/>
              <a:t>to repay the debt.</a:t>
            </a:r>
            <a:endParaRPr lang="en-ZA" sz="3600" dirty="0" smtClean="0"/>
          </a:p>
          <a:p>
            <a:endParaRPr lang="en-ZA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99" y="285728"/>
            <a:ext cx="11341418" cy="1143000"/>
          </a:xfrm>
        </p:spPr>
        <p:txBody>
          <a:bodyPr>
            <a:normAutofit fontScale="90000"/>
          </a:bodyPr>
          <a:lstStyle/>
          <a:p>
            <a:pPr marL="620713" indent="-620713"/>
            <a:r>
              <a:rPr lang="en-ZA" dirty="0" smtClean="0"/>
              <a:t>9. Why is Antonio not worried about the terms?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5400" dirty="0" smtClean="0"/>
              <a:t>He is worried about his merchandise at sea.</a:t>
            </a:r>
            <a:endParaRPr lang="en-ZA" sz="5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620713" indent="-620713"/>
            <a:r>
              <a:rPr lang="en-ZA" dirty="0" smtClean="0"/>
              <a:t>2. What reason does </a:t>
            </a:r>
            <a:r>
              <a:rPr lang="en-ZA" dirty="0" err="1" smtClean="0"/>
              <a:t>Salerio</a:t>
            </a:r>
            <a:r>
              <a:rPr lang="en-ZA" dirty="0" smtClean="0"/>
              <a:t> and </a:t>
            </a:r>
            <a:r>
              <a:rPr lang="en-ZA" dirty="0" err="1" smtClean="0"/>
              <a:t>Solanio</a:t>
            </a:r>
            <a:r>
              <a:rPr lang="en-ZA" dirty="0" smtClean="0"/>
              <a:t> give for Antonio’s sadness?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5400" dirty="0" smtClean="0"/>
              <a:t>Strong winds can destroy them.</a:t>
            </a:r>
          </a:p>
          <a:p>
            <a:r>
              <a:rPr lang="en-ZA" sz="5400" dirty="0" smtClean="0"/>
              <a:t>Run aground on sandbanks.</a:t>
            </a:r>
          </a:p>
          <a:p>
            <a:r>
              <a:rPr lang="en-ZA" sz="5400" dirty="0" smtClean="0"/>
              <a:t>Run into rocks.</a:t>
            </a:r>
            <a:endParaRPr lang="en-ZA" sz="5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620713" indent="-620713"/>
            <a:r>
              <a:rPr lang="en-ZA" dirty="0" smtClean="0"/>
              <a:t>3. What could happen to Antonio’s ships at sea?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5400" dirty="0" smtClean="0"/>
              <a:t>You don’t look well. You take life too seriously. If you worry too much you will loose everything. You look very different.</a:t>
            </a:r>
            <a:endParaRPr lang="en-ZA" sz="5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620713" indent="-620713"/>
            <a:r>
              <a:rPr lang="en-ZA" dirty="0" smtClean="0"/>
              <a:t>4. Say in your own words what </a:t>
            </a:r>
            <a:r>
              <a:rPr lang="en-ZA" dirty="0" err="1" smtClean="0"/>
              <a:t>Gratiano</a:t>
            </a:r>
            <a:r>
              <a:rPr lang="en-ZA" dirty="0" smtClean="0"/>
              <a:t> says when he sees Antonio for the first time?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5400" dirty="0" smtClean="0"/>
              <a:t>Make him laugh by acting like a comedian.</a:t>
            </a:r>
            <a:endParaRPr lang="en-ZA" sz="5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20713" indent="-620713"/>
            <a:r>
              <a:rPr lang="en-ZA" dirty="0" smtClean="0"/>
              <a:t>5. How does </a:t>
            </a:r>
            <a:r>
              <a:rPr lang="en-ZA" dirty="0" err="1" smtClean="0"/>
              <a:t>Gratiano</a:t>
            </a:r>
            <a:r>
              <a:rPr lang="en-ZA" dirty="0" smtClean="0"/>
              <a:t> want to help Antonio?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5400" dirty="0" smtClean="0"/>
              <a:t>He wants to marry Portia who inherited a lot of money.</a:t>
            </a:r>
            <a:endParaRPr lang="en-ZA" sz="5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20713" indent="-620713"/>
            <a:r>
              <a:rPr lang="en-ZA" dirty="0" smtClean="0"/>
              <a:t>6. What is </a:t>
            </a:r>
            <a:r>
              <a:rPr lang="en-ZA" dirty="0" err="1" smtClean="0"/>
              <a:t>Bassanio’s</a:t>
            </a:r>
            <a:r>
              <a:rPr lang="en-ZA" dirty="0" smtClean="0"/>
              <a:t> plan to make money?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5400" dirty="0" err="1" smtClean="0"/>
              <a:t>Bassanio</a:t>
            </a:r>
            <a:r>
              <a:rPr lang="en-ZA" sz="5400" dirty="0" smtClean="0"/>
              <a:t> can borrow money in Antonio’s name from anybody in Venice.</a:t>
            </a:r>
            <a:endParaRPr lang="en-ZA" sz="5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20713" indent="-620713"/>
            <a:r>
              <a:rPr lang="en-ZA" dirty="0" smtClean="0"/>
              <a:t>7. How will Antonio help </a:t>
            </a:r>
            <a:r>
              <a:rPr lang="en-ZA" dirty="0" err="1" smtClean="0"/>
              <a:t>Bassanio</a:t>
            </a:r>
            <a:r>
              <a:rPr lang="en-ZA" dirty="0" smtClean="0"/>
              <a:t>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199</TotalTime>
  <Words>874</Words>
  <Application>Microsoft Office PowerPoint</Application>
  <PresentationFormat>Custom</PresentationFormat>
  <Paragraphs>94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Concourse</vt:lpstr>
      <vt:lpstr>The Merchant of Venice</vt:lpstr>
      <vt:lpstr>Depression strikes Merchant</vt:lpstr>
      <vt:lpstr>1. How does Antonio describe his sadness?</vt:lpstr>
      <vt:lpstr>2. What reason does Salerio and Solanio give for Antonio’s sadness?</vt:lpstr>
      <vt:lpstr>3. What could happen to Antonio’s ships at sea?</vt:lpstr>
      <vt:lpstr>4. Say in your own words what Gratiano says when he sees Antonio for the first time?</vt:lpstr>
      <vt:lpstr>5. How does Gratiano want to help Antonio?</vt:lpstr>
      <vt:lpstr>6. What is Bassanio’s plan to make money?</vt:lpstr>
      <vt:lpstr>7. How will Antonio help Bassanio?</vt:lpstr>
      <vt:lpstr>Female Millionaire entertains strange suitors</vt:lpstr>
      <vt:lpstr>1. Why is it strange that Portia should be troubled?</vt:lpstr>
      <vt:lpstr>2. What predicament does Portia find herself in?</vt:lpstr>
      <vt:lpstr>3. What did the will of Portia’s father say?</vt:lpstr>
      <vt:lpstr>4. Name the people who already came to court Portia.</vt:lpstr>
      <vt:lpstr>5. Which suitor made an impression on Portia?</vt:lpstr>
      <vt:lpstr>6. Who was announced at the door?</vt:lpstr>
      <vt:lpstr>7. What does Portia compare the Neapolitan Prince with?</vt:lpstr>
      <vt:lpstr>8. What joke does she make about his mother?</vt:lpstr>
      <vt:lpstr>9 What does the Count do all the time?</vt:lpstr>
      <vt:lpstr>10. How does he react to funny tales?</vt:lpstr>
      <vt:lpstr>11. How will he be when he is old?</vt:lpstr>
      <vt:lpstr>12. How does Portia describe Monsieur le Bon?</vt:lpstr>
      <vt:lpstr>13. How does Monsieur le Bon brag?</vt:lpstr>
      <vt:lpstr>14. What would happen if she marries him?</vt:lpstr>
      <vt:lpstr>15. Why doesn’t she understand the Baron of England?</vt:lpstr>
      <vt:lpstr>16. How is he dressed? What is funny about his clothes?</vt:lpstr>
      <vt:lpstr>17. How does he feel about the English?</vt:lpstr>
      <vt:lpstr>18. What is his drinking habit and how does he behave?</vt:lpstr>
      <vt:lpstr>3000 Ducats for a pound of flesh</vt:lpstr>
      <vt:lpstr>1. How much money did Bassanio want to borrow from Shylock?</vt:lpstr>
      <vt:lpstr>2. What insurance did Bassanio give Shylock that he will be paid?</vt:lpstr>
      <vt:lpstr>3. How do you know Antonio was very rich? Make a list of all the ‘irons’ he had in the fire.</vt:lpstr>
      <vt:lpstr>4. Why would Shylock not eat with Antonio and Bassanio?</vt:lpstr>
      <vt:lpstr>5. Why does Shylock hate Antonio?</vt:lpstr>
      <vt:lpstr>6. Why will Antonio borrow money this time?</vt:lpstr>
      <vt:lpstr>7. For which reason does Antonio say must Shylock lend him the money?</vt:lpstr>
      <vt:lpstr>8. Under which conditions will Shylock lend Antonio the money?</vt:lpstr>
      <vt:lpstr>9. Why is Antonio not worried about the terms?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Merchant of Venice</dc:title>
  <dc:creator>Carol</dc:creator>
  <cp:lastModifiedBy>Carol</cp:lastModifiedBy>
  <cp:revision>2</cp:revision>
  <dcterms:created xsi:type="dcterms:W3CDTF">2010-02-02T08:31:17Z</dcterms:created>
  <dcterms:modified xsi:type="dcterms:W3CDTF">2010-02-03T08:19:52Z</dcterms:modified>
</cp:coreProperties>
</file>